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6"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6" autoAdjust="0"/>
    <p:restoredTop sz="94660"/>
  </p:normalViewPr>
  <p:slideViewPr>
    <p:cSldViewPr>
      <p:cViewPr>
        <p:scale>
          <a:sx n="100" d="100"/>
          <a:sy n="100" d="100"/>
        </p:scale>
        <p:origin x="-1362" y="-3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A6B2AA-48C4-4821-94F7-EA55D2A9D9C3}" type="datetimeFigureOut">
              <a:rPr lang="en-US" smtClean="0"/>
              <a:pPr/>
              <a:t>2/13/2014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D6066-496C-4143-9BA4-011B71BC5FF7}" type="slidenum">
              <a:rPr lang="en-US" smtClean="0"/>
              <a:pPr/>
              <a:t>‹#›</a:t>
            </a:fld>
            <a:endParaRPr lang="en-US"/>
          </a:p>
        </p:txBody>
      </p:sp>
    </p:spTree>
    <p:extLst>
      <p:ext uri="{BB962C8B-B14F-4D97-AF65-F5344CB8AC3E}">
        <p14:creationId xmlns:p14="http://schemas.microsoft.com/office/powerpoint/2010/main" xmlns="" val="81373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6B8FA9-C845-441B-BDC7-EA0D8CBDDAC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B8FA9-C845-441B-BDC7-EA0D8CBDDAC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B8FA9-C845-441B-BDC7-EA0D8CBDDAC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6B8FA9-C845-441B-BDC7-EA0D8CBDDAC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B8FA9-C845-441B-BDC7-EA0D8CBDDAC8}" type="datetimeFigureOut">
              <a:rPr lang="en-US" smtClean="0"/>
              <a:pPr/>
              <a:t>2/13/2014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6B8FA9-C845-441B-BDC7-EA0D8CBDDAC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B8FA9-C845-441B-BDC7-EA0D8CBDDAC8}" type="datetimeFigureOut">
              <a:rPr lang="en-US" smtClean="0"/>
              <a:pPr/>
              <a:t>2/13/2014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6B8FA9-C845-441B-BDC7-EA0D8CBDDAC8}" type="datetimeFigureOut">
              <a:rPr lang="en-US" smtClean="0"/>
              <a:pPr/>
              <a:t>2/13/2014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B8FA9-C845-441B-BDC7-EA0D8CBDDAC8}" type="datetimeFigureOut">
              <a:rPr lang="en-US" smtClean="0"/>
              <a:pPr/>
              <a:t>2/13/2014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B8FA9-C845-441B-BDC7-EA0D8CBDDAC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6B8FA9-C845-441B-BDC7-EA0D8CBDDAC8}" type="datetimeFigureOut">
              <a:rPr lang="en-US" smtClean="0"/>
              <a:pPr/>
              <a:t>2/13/2014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73C60-9204-4E4A-9C44-AEEEFF7491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B8FA9-C845-441B-BDC7-EA0D8CBDDAC8}" type="datetimeFigureOut">
              <a:rPr lang="en-US" smtClean="0"/>
              <a:pPr/>
              <a:t>2/13/2014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73C60-9204-4E4A-9C44-AEEEFF7491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hyperlink" Target="http://www.bls.gov/ooh/arts-and-design/multimedia-artists-and-animators.htm"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05400"/>
            <a:ext cx="4495800" cy="1752600"/>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r>
              <a:rPr lang="en-US" sz="2600" dirty="0" smtClean="0">
                <a:ln w="17780" cmpd="sng">
                  <a:solidFill>
                    <a:srgbClr val="FFFFFF"/>
                  </a:solidFill>
                  <a:prstDash val="solid"/>
                  <a:miter lim="800000"/>
                </a:ln>
                <a:solidFill>
                  <a:srgbClr val="7030A0"/>
                </a:solidFill>
                <a:effectLst>
                  <a:outerShdw blurRad="38100" dist="38100" dir="2700000" algn="tl">
                    <a:srgbClr val="000000">
                      <a:alpha val="43137"/>
                    </a:srgbClr>
                  </a:outerShdw>
                </a:effectLst>
                <a:latin typeface="Sybil Green" pitchFamily="2" charset="0"/>
              </a:rPr>
              <a:t>Savannah Hemphill</a:t>
            </a:r>
          </a:p>
          <a:p>
            <a:r>
              <a:rPr lang="en-US" sz="2600" dirty="0" smtClean="0">
                <a:ln w="17780" cmpd="sng">
                  <a:solidFill>
                    <a:srgbClr val="FFFFFF"/>
                  </a:solidFill>
                  <a:prstDash val="solid"/>
                  <a:miter lim="800000"/>
                </a:ln>
                <a:solidFill>
                  <a:srgbClr val="7030A0"/>
                </a:solidFill>
                <a:effectLst>
                  <a:outerShdw blurRad="38100" dist="38100" dir="2700000" algn="tl">
                    <a:srgbClr val="000000">
                      <a:alpha val="43137"/>
                    </a:srgbClr>
                  </a:outerShdw>
                </a:effectLst>
                <a:latin typeface="Sybil Green" pitchFamily="2" charset="0"/>
              </a:rPr>
              <a:t>February 12,2014 </a:t>
            </a:r>
          </a:p>
          <a:p>
            <a:r>
              <a:rPr lang="en-US" sz="2600" dirty="0" smtClean="0">
                <a:ln w="17780" cmpd="sng">
                  <a:solidFill>
                    <a:srgbClr val="FFFFFF"/>
                  </a:solidFill>
                  <a:prstDash val="solid"/>
                  <a:miter lim="800000"/>
                </a:ln>
                <a:solidFill>
                  <a:srgbClr val="7030A0"/>
                </a:solidFill>
                <a:effectLst>
                  <a:outerShdw blurRad="38100" dist="38100" dir="2700000" algn="tl">
                    <a:srgbClr val="000000">
                      <a:alpha val="43137"/>
                    </a:srgbClr>
                  </a:outerShdw>
                </a:effectLst>
                <a:latin typeface="Sybil Green" pitchFamily="2" charset="0"/>
              </a:rPr>
              <a:t>3</a:t>
            </a:r>
            <a:r>
              <a:rPr lang="en-US" sz="2600" baseline="30000" dirty="0" smtClean="0">
                <a:ln w="17780" cmpd="sng">
                  <a:solidFill>
                    <a:srgbClr val="FFFFFF"/>
                  </a:solidFill>
                  <a:prstDash val="solid"/>
                  <a:miter lim="800000"/>
                </a:ln>
                <a:solidFill>
                  <a:srgbClr val="7030A0"/>
                </a:solidFill>
                <a:effectLst>
                  <a:outerShdw blurRad="38100" dist="38100" dir="2700000" algn="tl">
                    <a:srgbClr val="000000">
                      <a:alpha val="43137"/>
                    </a:srgbClr>
                  </a:outerShdw>
                </a:effectLst>
                <a:latin typeface="Sybil Green" pitchFamily="2" charset="0"/>
              </a:rPr>
              <a:t>rd</a:t>
            </a:r>
            <a:r>
              <a:rPr lang="en-US" sz="2600" dirty="0" smtClean="0">
                <a:ln w="17780" cmpd="sng">
                  <a:solidFill>
                    <a:srgbClr val="FFFFFF"/>
                  </a:solidFill>
                  <a:prstDash val="solid"/>
                  <a:miter lim="800000"/>
                </a:ln>
                <a:solidFill>
                  <a:srgbClr val="7030A0"/>
                </a:solidFill>
                <a:effectLst>
                  <a:outerShdw blurRad="38100" dist="38100" dir="2700000" algn="tl">
                    <a:srgbClr val="000000">
                      <a:alpha val="43137"/>
                    </a:srgbClr>
                  </a:outerShdw>
                </a:effectLst>
                <a:latin typeface="Sybil Green" pitchFamily="2" charset="0"/>
              </a:rPr>
              <a:t> hour</a:t>
            </a:r>
          </a:p>
          <a:p>
            <a:r>
              <a:rPr lang="en-US" dirty="0" smtClean="0">
                <a:ln w="17780" cmpd="sng">
                  <a:solidFill>
                    <a:srgbClr val="FFFFFF"/>
                  </a:solidFill>
                  <a:prstDash val="solid"/>
                  <a:miter lim="800000"/>
                </a:ln>
                <a:solidFill>
                  <a:srgbClr val="7030A0"/>
                </a:solidFill>
                <a:effectLst>
                  <a:outerShdw blurRad="50800" algn="tl" rotWithShape="0">
                    <a:srgbClr val="000000"/>
                  </a:outerShdw>
                </a:effectLst>
                <a:latin typeface="Sybil Green" pitchFamily="2" charset="0"/>
              </a:rPr>
              <a:t>Career/Technology </a:t>
            </a:r>
            <a:endParaRPr lang="en-US" dirty="0">
              <a:ln w="17780" cmpd="sng">
                <a:solidFill>
                  <a:srgbClr val="FFFFFF"/>
                </a:solidFill>
                <a:prstDash val="solid"/>
                <a:miter lim="800000"/>
              </a:ln>
              <a:solidFill>
                <a:srgbClr val="7030A0"/>
              </a:solidFill>
              <a:effectLst>
                <a:outerShdw blurRad="50800" algn="tl" rotWithShape="0">
                  <a:srgbClr val="000000"/>
                </a:outerShdw>
              </a:effectLst>
              <a:latin typeface="Sybil Green" pitchFamily="2" charset="0"/>
            </a:endParaRPr>
          </a:p>
        </p:txBody>
      </p:sp>
      <p:sp>
        <p:nvSpPr>
          <p:cNvPr id="4" name="Rectangle 3"/>
          <p:cNvSpPr/>
          <p:nvPr/>
        </p:nvSpPr>
        <p:spPr>
          <a:xfrm>
            <a:off x="3576452" y="2760583"/>
            <a:ext cx="5562600" cy="135421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Special Effects Make-up</a:t>
            </a:r>
          </a:p>
          <a:p>
            <a:pPr algn="ctr"/>
            <a:r>
              <a:rPr lang="en-US" sz="28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Career Cluster</a:t>
            </a:r>
            <a:r>
              <a:rPr lang="en-US" sz="28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 Multimedia Artists </a:t>
            </a:r>
          </a:p>
        </p:txBody>
      </p:sp>
      <p:pic>
        <p:nvPicPr>
          <p:cNvPr id="5" name="Picture 4" descr="received_m_mid_1391924714249_2e654d57829fe91438_2.jpeg"/>
          <p:cNvPicPr>
            <a:picLocks noChangeAspect="1"/>
          </p:cNvPicPr>
          <p:nvPr/>
        </p:nvPicPr>
        <p:blipFill>
          <a:blip r:embed="rId2" cstate="print"/>
          <a:stretch>
            <a:fillRect/>
          </a:stretch>
        </p:blipFill>
        <p:spPr>
          <a:xfrm>
            <a:off x="6953992" y="4114800"/>
            <a:ext cx="2209800" cy="2605887"/>
          </a:xfrm>
          <a:prstGeom prst="rect">
            <a:avLst/>
          </a:prstGeom>
        </p:spPr>
      </p:pic>
      <p:pic>
        <p:nvPicPr>
          <p:cNvPr id="6" name="Picture 5" descr="received_m_mid_1391981629179_9e0d4ad6e479797f91_2.jpeg"/>
          <p:cNvPicPr>
            <a:picLocks noChangeAspect="1"/>
          </p:cNvPicPr>
          <p:nvPr/>
        </p:nvPicPr>
        <p:blipFill>
          <a:blip r:embed="rId3" cstate="print"/>
          <a:stretch>
            <a:fillRect/>
          </a:stretch>
        </p:blipFill>
        <p:spPr>
          <a:xfrm>
            <a:off x="6709579" y="32657"/>
            <a:ext cx="2429473" cy="1814513"/>
          </a:xfrm>
          <a:prstGeom prst="rect">
            <a:avLst/>
          </a:prstGeom>
        </p:spPr>
      </p:pic>
      <p:pic>
        <p:nvPicPr>
          <p:cNvPr id="7" name="Picture 6" descr="received_m_mid_1391924760988_9ff587a005ae536e59_3.jpeg"/>
          <p:cNvPicPr>
            <a:picLocks noChangeAspect="1"/>
          </p:cNvPicPr>
          <p:nvPr/>
        </p:nvPicPr>
        <p:blipFill>
          <a:blip r:embed="rId4" cstate="print"/>
          <a:stretch>
            <a:fillRect/>
          </a:stretch>
        </p:blipFill>
        <p:spPr>
          <a:xfrm>
            <a:off x="0" y="2743200"/>
            <a:ext cx="1676400" cy="2286000"/>
          </a:xfrm>
          <a:prstGeom prst="rect">
            <a:avLst/>
          </a:prstGeom>
        </p:spPr>
      </p:pic>
      <p:pic>
        <p:nvPicPr>
          <p:cNvPr id="8" name="Picture 7" descr="received_m_mid_1391981654378_a332575732d3c35a84_5.jpeg"/>
          <p:cNvPicPr>
            <a:picLocks noChangeAspect="1"/>
          </p:cNvPicPr>
          <p:nvPr/>
        </p:nvPicPr>
        <p:blipFill>
          <a:blip r:embed="rId5" cstate="print"/>
          <a:stretch>
            <a:fillRect/>
          </a:stretch>
        </p:blipFill>
        <p:spPr>
          <a:xfrm>
            <a:off x="-990" y="0"/>
            <a:ext cx="2057400" cy="26258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lstStyle/>
          <a:p>
            <a:pPr>
              <a:buNone/>
            </a:pPr>
            <a:endParaRPr lang="en-US" dirty="0" smtClean="0"/>
          </a:p>
          <a:p>
            <a:pPr>
              <a:buNone/>
            </a:pPr>
            <a:r>
              <a:rPr lang="en-US" sz="2400" b="1" dirty="0" smtClean="0">
                <a:latin typeface="Teletype" pitchFamily="2" charset="0"/>
              </a:rPr>
              <a:t>*Special Thanks  To:</a:t>
            </a:r>
          </a:p>
          <a:p>
            <a:pPr>
              <a:buNone/>
            </a:pPr>
            <a:r>
              <a:rPr lang="en-US" sz="2400" b="1" dirty="0" smtClean="0">
                <a:latin typeface="Teletype" pitchFamily="2" charset="0"/>
              </a:rPr>
              <a:t>Abby Smith for letting me use her as a “test dummy”  </a:t>
            </a:r>
            <a:r>
              <a:rPr lang="en-US" sz="2400" b="1" dirty="0" smtClean="0">
                <a:solidFill>
                  <a:schemeClr val="accent1">
                    <a:lumMod val="75000"/>
                  </a:schemeClr>
                </a:solidFill>
                <a:latin typeface="Teletype" pitchFamily="2" charset="0"/>
                <a:sym typeface="Webdings"/>
              </a:rPr>
              <a:t></a:t>
            </a:r>
            <a:r>
              <a:rPr lang="en-US" sz="2400" b="1" dirty="0" smtClean="0">
                <a:solidFill>
                  <a:srgbClr val="00B050"/>
                </a:solidFill>
                <a:latin typeface="Teletype" pitchFamily="2" charset="0"/>
                <a:sym typeface="Webdings"/>
              </a:rPr>
              <a:t></a:t>
            </a:r>
            <a:r>
              <a:rPr lang="en-US" sz="2400" b="1" dirty="0" smtClean="0">
                <a:solidFill>
                  <a:srgbClr val="7030A0"/>
                </a:solidFill>
                <a:latin typeface="Teletype" pitchFamily="2" charset="0"/>
                <a:sym typeface="Webdings"/>
              </a:rPr>
              <a:t></a:t>
            </a:r>
            <a:endParaRPr lang="en-US" sz="2400" b="1" dirty="0">
              <a:solidFill>
                <a:srgbClr val="7030A0"/>
              </a:solidFill>
              <a:latin typeface="Teletype" pitchFamily="2" charset="0"/>
            </a:endParaRPr>
          </a:p>
        </p:txBody>
      </p:sp>
      <p:sp>
        <p:nvSpPr>
          <p:cNvPr id="5" name="Rectangle 4"/>
          <p:cNvSpPr/>
          <p:nvPr/>
        </p:nvSpPr>
        <p:spPr>
          <a:xfrm>
            <a:off x="0" y="0"/>
            <a:ext cx="3276600" cy="923330"/>
          </a:xfrm>
          <a:prstGeom prst="rect">
            <a:avLst/>
          </a:prstGeom>
          <a:solidFill>
            <a:schemeClr val="accent5">
              <a:lumMod val="60000"/>
              <a:lumOff val="40000"/>
            </a:schemeClr>
          </a:solidFill>
          <a:ln>
            <a:solidFill>
              <a:schemeClr val="accent5">
                <a:lumMod val="60000"/>
                <a:lumOff val="40000"/>
              </a:schemeClr>
            </a:solidFill>
          </a:ln>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en-US" sz="54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Work Cited.</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sp>
        <p:nvSpPr>
          <p:cNvPr id="4" name="Rectangle 3"/>
          <p:cNvSpPr/>
          <p:nvPr/>
        </p:nvSpPr>
        <p:spPr>
          <a:xfrm>
            <a:off x="762000" y="2969062"/>
            <a:ext cx="6400800" cy="646331"/>
          </a:xfrm>
          <a:prstGeom prst="rect">
            <a:avLst/>
          </a:prstGeom>
        </p:spPr>
        <p:txBody>
          <a:bodyPr wrap="square">
            <a:spAutoFit/>
          </a:bodyPr>
          <a:lstStyle/>
          <a:p>
            <a:r>
              <a:rPr lang="en-US" dirty="0" smtClean="0">
                <a:hlinkClick r:id="rId2"/>
              </a:rPr>
              <a:t>http://www.bls.gov/ooh/arts-and-design/multimedia-artists-and-animators.htm#tab-1</a:t>
            </a:r>
            <a:r>
              <a:rPr lang="en-US"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1161" y="0"/>
            <a:ext cx="1743314" cy="23227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90165" y="4156202"/>
            <a:ext cx="1963729" cy="27387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4141134"/>
            <a:ext cx="2030506" cy="27073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80641" y="4156202"/>
            <a:ext cx="1981759" cy="27017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62400" y="4156202"/>
            <a:ext cx="2027765" cy="270179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001000" cy="3687763"/>
          </a:xfrm>
        </p:spPr>
        <p:txBody>
          <a:bodyPr>
            <a:normAutofit/>
          </a:bodyPr>
          <a:lstStyle/>
          <a:p>
            <a:pPr>
              <a:buNone/>
            </a:pPr>
            <a:r>
              <a:rPr lang="en-US" sz="2400" dirty="0" smtClean="0">
                <a:latin typeface="Andalus" pitchFamily="18" charset="-78"/>
                <a:cs typeface="Andalus" pitchFamily="18" charset="-78"/>
              </a:rPr>
              <a:t>“Whether I'm wearing lots of makeup or no makeup, I'm always the same person inside. -Lady Gaga”</a:t>
            </a:r>
            <a:r>
              <a:rPr lang="en-US" sz="2400" b="1" dirty="0" smtClean="0"/>
              <a:t>. </a:t>
            </a:r>
            <a:r>
              <a:rPr lang="en-US" sz="2400" dirty="0" smtClean="0">
                <a:latin typeface="Andalus" pitchFamily="18" charset="-78"/>
                <a:cs typeface="Andalus" pitchFamily="18" charset="-78"/>
              </a:rPr>
              <a:t>Makeup is used to enhance your beauty or even sometimes show people the ugly, by design of special effects. I would like to become a Special Effects artist. You can show people not every part of makeup is beauty and with or with out makeup you can still be beautiful and creative. </a:t>
            </a:r>
          </a:p>
        </p:txBody>
      </p:sp>
      <p:sp>
        <p:nvSpPr>
          <p:cNvPr id="4" name="Rectangle 3"/>
          <p:cNvSpPr/>
          <p:nvPr/>
        </p:nvSpPr>
        <p:spPr>
          <a:xfrm>
            <a:off x="1" y="0"/>
            <a:ext cx="373379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Introduction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5" name="Picture 4" descr="received_m_mid_1391924760988_9ff587a005ae536e59_3.jpeg"/>
          <p:cNvPicPr>
            <a:picLocks noChangeAspect="1"/>
          </p:cNvPicPr>
          <p:nvPr/>
        </p:nvPicPr>
        <p:blipFill>
          <a:blip r:embed="rId2" cstate="print"/>
          <a:stretch>
            <a:fillRect/>
          </a:stretch>
        </p:blipFill>
        <p:spPr>
          <a:xfrm>
            <a:off x="6248400" y="76200"/>
            <a:ext cx="1620520" cy="2209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fontScale="92500" lnSpcReduction="10000"/>
          </a:bodyPr>
          <a:lstStyle/>
          <a:p>
            <a:r>
              <a:rPr lang="en-US" sz="2800" dirty="0" smtClean="0">
                <a:latin typeface="Teen" pitchFamily="2" charset="0"/>
                <a:cs typeface="Aparajita" pitchFamily="34" charset="0"/>
              </a:rPr>
              <a:t>Work with a team of artists to create a movie, or visual effects</a:t>
            </a:r>
          </a:p>
          <a:p>
            <a:r>
              <a:rPr lang="en-US" sz="2800" dirty="0" smtClean="0">
                <a:latin typeface="Teen" pitchFamily="2" charset="0"/>
                <a:cs typeface="Aparajita" pitchFamily="34" charset="0"/>
              </a:rPr>
              <a:t>Research upcoming projects to help create realistic designs</a:t>
            </a:r>
          </a:p>
          <a:p>
            <a:r>
              <a:rPr lang="en-US" sz="2800" u="sng" dirty="0" smtClean="0">
                <a:latin typeface="Teen" pitchFamily="2" charset="0"/>
                <a:cs typeface="Aparajita" pitchFamily="34" charset="0"/>
              </a:rPr>
              <a:t>Develop storyboards that map out key scenes in animations.</a:t>
            </a:r>
          </a:p>
          <a:p>
            <a:r>
              <a:rPr lang="en-US" sz="2800" b="1" dirty="0" smtClean="0">
                <a:latin typeface="Teen" pitchFamily="2" charset="0"/>
                <a:cs typeface="Aparajita" pitchFamily="34" charset="0"/>
              </a:rPr>
              <a:t>Edit effects on the basis of feedback from directors, other designers , and clients</a:t>
            </a:r>
          </a:p>
          <a:p>
            <a:r>
              <a:rPr lang="en-US" sz="2800" b="1" dirty="0" smtClean="0">
                <a:latin typeface="Teen" pitchFamily="2" charset="0"/>
                <a:cs typeface="Aparajita" pitchFamily="34" charset="0"/>
              </a:rPr>
              <a:t>Meet with clients, designers, directors, and other staff (which may include actors) to review deadlines and development timelines</a:t>
            </a:r>
            <a:endParaRPr lang="en-US" sz="2800" b="1" u="sng" dirty="0" smtClean="0">
              <a:latin typeface="Teen" pitchFamily="2" charset="0"/>
              <a:cs typeface="Aparajita" pitchFamily="34" charset="0"/>
            </a:endParaRPr>
          </a:p>
        </p:txBody>
      </p:sp>
      <p:sp>
        <p:nvSpPr>
          <p:cNvPr id="4" name="Rectangle 3"/>
          <p:cNvSpPr/>
          <p:nvPr/>
        </p:nvSpPr>
        <p:spPr>
          <a:xfrm>
            <a:off x="0" y="0"/>
            <a:ext cx="441960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Nature of Work</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800" y="0"/>
            <a:ext cx="2362200" cy="16599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a:bodyPr>
          <a:lstStyle/>
          <a:p>
            <a:pPr>
              <a:buNone/>
            </a:pPr>
            <a:r>
              <a:rPr lang="en-US" dirty="0" smtClean="0">
                <a:latin typeface="Boopee" pitchFamily="2" charset="0"/>
              </a:rPr>
              <a:t> </a:t>
            </a:r>
            <a:r>
              <a:rPr lang="en-US" sz="2800" dirty="0" smtClean="0">
                <a:solidFill>
                  <a:schemeClr val="accent3">
                    <a:lumMod val="40000"/>
                    <a:lumOff val="60000"/>
                  </a:schemeClr>
                </a:solidFill>
                <a:latin typeface="Boopee" pitchFamily="2" charset="0"/>
                <a:sym typeface="Wingdings"/>
              </a:rPr>
              <a:t></a:t>
            </a:r>
            <a:r>
              <a:rPr lang="en-US" sz="2800" dirty="0" smtClean="0">
                <a:latin typeface="Boopee" pitchFamily="2" charset="0"/>
                <a:sym typeface="Wingdings"/>
              </a:rPr>
              <a:t> </a:t>
            </a:r>
            <a:r>
              <a:rPr lang="en-US" sz="2800" dirty="0" smtClean="0">
                <a:latin typeface="Boopee" pitchFamily="2" charset="0"/>
              </a:rPr>
              <a:t>Indoor or outdoor: Indoor. I would do the makeup and special effects indoors so no dirt or bacteria gets in the makeup. Also I would not want the winds or other weather conditions messing me up.</a:t>
            </a:r>
          </a:p>
          <a:p>
            <a:pPr>
              <a:buNone/>
            </a:pPr>
            <a:r>
              <a:rPr lang="en-US" sz="2800" dirty="0" smtClean="0">
                <a:solidFill>
                  <a:schemeClr val="accent6">
                    <a:lumMod val="20000"/>
                    <a:lumOff val="80000"/>
                  </a:schemeClr>
                </a:solidFill>
                <a:latin typeface="Boopee" pitchFamily="2" charset="0"/>
                <a:sym typeface="Wingdings"/>
              </a:rPr>
              <a:t></a:t>
            </a:r>
            <a:r>
              <a:rPr lang="en-US" sz="2800" dirty="0" smtClean="0">
                <a:latin typeface="Boopee" pitchFamily="2" charset="0"/>
                <a:sym typeface="Wingdings"/>
              </a:rPr>
              <a:t> physical : actually working on people and paper for ideas and new ways of learning designs.</a:t>
            </a:r>
          </a:p>
          <a:p>
            <a:pPr>
              <a:buFont typeface="Wingdings"/>
              <a:buChar char="N"/>
            </a:pPr>
            <a:r>
              <a:rPr lang="en-US" sz="2800" dirty="0" smtClean="0">
                <a:latin typeface="Boopee" pitchFamily="2" charset="0"/>
                <a:sym typeface="Wingdings"/>
              </a:rPr>
              <a:t>Hours : Most likely the hours will be at least 8 to 9 hours a day. </a:t>
            </a:r>
          </a:p>
          <a:p>
            <a:pPr>
              <a:buNone/>
            </a:pPr>
            <a:r>
              <a:rPr lang="en-US" sz="2800" dirty="0" smtClean="0">
                <a:solidFill>
                  <a:schemeClr val="accent2">
                    <a:lumMod val="40000"/>
                    <a:lumOff val="60000"/>
                  </a:schemeClr>
                </a:solidFill>
                <a:latin typeface="Boopee" pitchFamily="2" charset="0"/>
                <a:sym typeface="Wingdings"/>
              </a:rPr>
              <a:t></a:t>
            </a:r>
            <a:r>
              <a:rPr lang="en-US" sz="2800" dirty="0" smtClean="0">
                <a:latin typeface="Boopee" pitchFamily="2" charset="0"/>
                <a:sym typeface="Wingdings"/>
              </a:rPr>
              <a:t> Can be stressful because if you mess up you will have to do your best to fix it. Also if you are late to the set you could be behind on your work and delay production.</a:t>
            </a:r>
          </a:p>
          <a:p>
            <a:pPr>
              <a:buNone/>
            </a:pPr>
            <a:endParaRPr lang="en-US" dirty="0" smtClean="0">
              <a:latin typeface="Boopee" pitchFamily="2" charset="0"/>
            </a:endParaRPr>
          </a:p>
        </p:txBody>
      </p:sp>
      <p:sp>
        <p:nvSpPr>
          <p:cNvPr id="4" name="Rectangle 3"/>
          <p:cNvSpPr/>
          <p:nvPr/>
        </p:nvSpPr>
        <p:spPr>
          <a:xfrm>
            <a:off x="0" y="0"/>
            <a:ext cx="5334000"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Workin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g Conditions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sp>
        <p:nvSpPr>
          <p:cNvPr id="7172" name="AutoShape 4" descr="data:image/jpeg;base64,/9j/4AAQSkZJRgABAQAAAQABAAD/2wCEAAkGBhQSEBUUEhQVFRUVFRQVFxYUFxQYFBQUFBQVFBQVFRQYHCYeGBkjGRUUHy8gIycpLCwsFR4xNTAqNSYrLCkBCQoKDgwOFw8PGikfHBwpKSkpKSkpKSkpKSkpKSwpKSkpKSkpKSkpLCkpKSwpKSkpKSkpKSwpKSkpKSwpLCkpKf/AABEIALcBEwMBIgACEQEDEQH/xAAcAAAABwEBAAAAAAAAAAAAAAAAAQIDBAUGBwj/xABBEAABAwIDBQQHBQcEAgMAAAABAAIRAyEEEjEFBkFRYSJxgZEHEzKhscHRFEJScuEVI2KCkqLwM1NzshbxQ2PC/8QAGQEAAwEBAQAAAAAAAAAAAAAAAQIDAAQF/8QAJBEAAgICAwEBAQACAwAAAAAAAAECEQMhEhMxQQRRInEUMmH/2gAMAwEAAhEDEQA/AOrUtEdUWSaJsl1NExhbUaTTNkpYUMJSSjCJg0aJGsYMI0kJSxgI0SEoBDQRI1jBhBQNr7do4Wnnr1AwcJu49A0XJXNtvenVrZbhaJcQYzVfkxp+aFho6wjXNN2PTRSrPazE0xRmB6xpLqcnSQbtHW66Sx4IBBBBuCLgjgQQstmaoUjCJBMAUiKMFEVgBFEjRLGAiRkoljARI0SxgIFBBYwlEjQKxgkSNEVjBIkaCNGI1E2TjkxQcodfF1GuIMRwgWIU5SodKyzomycCp/tDiNUVOu5vEpO1DdbLpBVzMeeN063aPRMskWK4MnIKK3Ht6pxuMbzTckDix+UAU0MQ3mEPtDeYR5IFMelGo5xTeaaqbSa25Bj5IOSQeLJqTUqBrS5xgAEk8gBJPkk0q4cAWmQVA3mw76mCxDKXtuo1Wt/MWEBGwHnfezeh+KxD6lR0yTlBPssk5WtHAAR3yVQAjWLT4+S6Tj/RyythKTqJDKraTJHB5LQSD1krm+O2XWoPy1WOYeEiAeoOh8FJMu00Lp1NdbLr/oX3ve9zsFVMgMc+mSbjKRmpxygyO4rj9bBVWUm1MpawuiTxMdVufQzhy/arXjRtOq4xMXYGa8LlFPegNa2egEaSgCqkBSMpMo3FYwUokUoSsYNBFKCxgIIILGAiKJBYwESEoLGAiKEopRRgIJOZGiYrqDtUMTTzCPLvSsNTAHOyRi65DeyoSeiq9IDWP4tM9xTkHiCkfaHcXFKbjTzXM2i1AzJQKMYidY8UitUAEoGFgoEpgVUedLYaF5ijZVKaL0GOWsNEtr0mqCQRzBHmISWuRgpmxaEbLxBLGmbwLjuT21Gmth6lKbuaQCJBB4GWkGxjiqfYTiAWkkw54E9HERKuWVE0JMEo7MXgtqMpO+y1HZatMBtyP3gaAMzSDx1jUIbQ2jR0qPpzwDi35q42jhKbsQC9gJHaDo0Hes3tPdmhVqzBY+ZtaQeCLOiPhm/SBRc/DsdTLSwHgQQZsIhX3oewBZTfUkiIFjrIBEjz81NxeEosoOblljGl5nU5QXa87La0cOyjSysAa0NLh5TKVPVCZPf9ljQ2jIvfqpQxAWewNbM0dw+CnscQqRyuiEsaLL7U1KOIETwVY56aq4nsx1Hz+ifsF6y0bi2nj5p3OqZj0r1qyygeMt8yJz1Uet6pDqko9oOssqu0WN1PkhTx7Te8HSQs9tcn1ZaDd8MHMZrW66qbRsAOQhJ2ux+tUXQqg8QjzBU7XQlF6dZRestsySXqqNRIzo9oOstTVHNR348DmVCJScqHaw8ESDtI/h96NVlXHtaYJFkEvYxuCLWieymMW1Lwj5ptPNoPmEeLCL8FXpWVNE00pyom3NXMy6HGapOLFvFGwo6gWfhvpBpYuU961Ztm1WgntBSae2W/ib5hQ5FqNCyolZ1Rs20z8Q8wnRtln4h5o8wcS8bUShUVF+3G81JwmN9a4NZclMpXoVxr0LZ1T95UaBP7x/fcz81oG4YgX15ckrZuyWUcxF3OJc5x5nUDkEraVHNTcOa7MWKtyOec7ejL7z42kXtp06o9fTBBAJ0N4J08J4rM0H1gSXGG6nNfv7R/Va7F7tMdDg0TEH+IcislvDu16oZg5xoutlJ9h3I8weBRyw1aLYci/wCpCxW1/XEUadzWc2kD0cYce6JXW8Vh81IA/hgjmCIIWH3T3QDWioRlqG4temw6QfxH3WWjw+yH0T+6e4M403GW31LZuD3IY8dLYmadvRIpbKLWgsMjgOI6TxSxWIsbKfhPZhIxeDzsPBwBynry7lpY68EU79IpqSq/aT4dT/OQe7KT/neq37fiRY4WrbllPzUWvtGu57M2HrNDSSZZPCOE81zNlkjT03BLc6AqWltlo9oOb+Zj2/EKU3alN0Q9vmEbBROzpQCiMrg8Qny8RqmQKKzG1S/E0mAxkmo7QyAMoHTtOHkrI1IKqcK9prVHWEZWT4Fxv4jyU8vkpLGof9Ylteo8Jxr7JkxWOEowU0KiMvTgHCbpus+AZsidUVbt7FllB7hqGmL8YsgzJGcq7utxLjWzv7ZJ9twsDlFu4IK32cMtJg5NHwQUeRWjQ7CrZsPSPNjPgFLxWio9zK+bA0D/APW0eVvkrytoV2/DmfpVVBdAGyOubpLSuf6WCAuirOhOcVE2lXysc7kCfK6D0jIcpYKkdKTO/K36J9mCp/7bP6G/ROYOBTA6CT1i6fBS0GxltBg0Y0fyj6J0NbwAHcAgSEh1QBGgWOZk/g3zKguqWUjAGKYPOT77e5UxRuQk3onmoiZeZTLal0pr4K7TnAxiar4Zr+w5ocDBgi1jPxUlwSQztA9ClCCky5705CRTdc96U5EwdM6pbJUSnLnkfdbY9TrHvHmpgMIGIdSuA4ggG6S4jl9FntqbepsrPbnbZ0GXAX4i5UatvjREAVGFxs1ocC5x4AAXK4nLbOpR8L3EbapUiQZLhq1ly3v4DulNUMbh8TIDQTxa9oDveqPdl3YBqC7u04niTrqr/E4amG5oEgSCNUUm1YzikJbsagHS1pb0a94b/TMKaNnUyP1PxVczGg8UqnjYMTqlTFoV/wCP0hMF4JM2dN4i0jomHbD/AA1qg7ww/IKT6/mUPtcoG2RP2RW+7XB/NT+Yck/s3Ej79J39Y+RVi2unBiEVRrZXNoYgasYfyvH/AOgEg16rdaL/AOXK7/qSrGtWJMNOmvTw4pTOsnvP0RsxTs20wnKTld+FwLT5FVO8mNa5jWAiHvDTcERIze6VrX0KbozMaYMiQDB5iUkYSj/tU/6Ga+SNWC6M7TxjYEEe5BaL7DQ/2mf0N+iCXgNzM/6OMRmwDB+Eub5OK1r9D3LCei+r+4e38NV48zPwK3h+SvF6Iy9KuuE0CYTlfimA1RfpQeDlX7c/0Hj+E/BTWNTONo5mkIPaCh7C4iaQP8IPmEbcQqrCsqtotbAOURMxIFhIjkkOw9Y/eaPAn6LbCXBxIReuBuqf9nVCb1T/ACtaPjKP9j86lQ/zR8IRAWOIxYAPcrfBWpU/yt/6iVh9q7LAAAfUlzmj23H2iBxW6pUy3uV8C2yeT4Kq2uPD6JuniQ7TgYRVCsts7b4biKlMhxAcJI4WC6SJtqT5txCNUr9r5TLbjjIIt0VlQx7agBBAM6Eieo79UrMOsNz3lLqVQBdQdoHUCZPLU8oVazB1jWpw6oGZgXAxEAE8eoCFhovcHQytvq5znu/M4z7tPBSYQaxE93BAyMFidi0PX1XGkwk1HkkgGSXEnVI+w0x7DGgz91onwhM4vaPbcZsXOPmVpdyWseHPs52aAR921x33XnwTnOjrk+KspsKymKTjVa4CmSfvhzSDYODIJF9I4qS7EUqlLO1xMNNMZS7JOhOUgX6wtbjNiU6jy+7X2ktPtRpmGh79UmhgWZHMdBzSDbgRwPfddvW0qQnans57S2IfuV6zf5g4eTgUv9nYlt2VmP8A+RkHzYR8FYvpmnUcx2rTHf1TtLguLadMoVbsXi2jtUWu/wCOp8nD5o27wFv+pSrM72Zh5sJV5nR5xCZClTR3mom3rGg8nS0+TgFPpbRadCD3GUuphGOEOY094BUR+7dCZDAw82S0j+mEaAS8NiZE/iJPvUn7RZUlPYTmSKdaoBJMOh4vyzXR/Y8Q3R7Hd4cPeCR7lqMW/wBqRHEKo9dWbrSn8jgfcYTL9qwe217e9jo8xIRMX3r+qCoP25S/GEEts1Ge3C2uKWMfScYbVIy8s9x79PJdYabLzntLEllRpZ7QIIjVpaZB813TdLbwxmFZWiHEZXt5VG2d4HUdCF1URFYk3KZFXopGJF0yud+lUClWlKiUTSkucsEWBwSHoNKDkQCQic6ERco2IxrWiS4BCwkXaYL3Ma0S4ubA8ZWopue4dpoaeIDpB9wWFo7yURWLszXvaxxawO9o2EWuLE+9XWF38dYPpN0HsE2HcVTHNR9BLHKXhdYmtlcGnUzAteNYWS3Lq08TUxI0qUqzwRHtML3ZHD3jw6q6xu0qWKa5rmhwsROoNxPNrgY8wuaejk1WbQxDWwKlNrpF4qBtQCo089ZXTyuqIca9Ovuw4iIJ8AmauFJ0bbkpmHxge2R4jiO9KFSf8v5JrFKqviXUqeZwD8l+1BcxvFzSRNte5M4be05GPDXVS+7gzKCwcGy6xPQead2vtECabYLnCCbENaRf+ZQMHgw1oAEACIXNkyU6R048dq5Ghwu9dBxa0ucxzjAFVuWT+HN7M+N1L2riCKFVzBLm0qhAtJcGOIHn8Fi9rspuYWviDb/Oq1G7uJfVw7XVWkOgg5hd4b2Q+P4hB8Ucc3L0GWCj4eYK20KzjLqjyeriu2eg/GMZhCHvAe+q9wBPaI7LZjlZXu8fo2weKBIpijU/HSaACf42Dsu9xWMdh37MrUaNQNDWlxY8OP7wPNyPG2iZ/wCPwmlyezsfrxNj8FE21tZuHoOqvMMZlzG3ZaXATHQkWVWNvCmxrsj3tdxp3g9R81A3n2o3F4Kvhwx7XVWZG5+BJBlwbJAEcQqqaoRwaZD3vwdfEOZXwDmZsnbZUJAqxGUtcLAxa+sBYtvpBq4Z2TGYWpTcDBtaekxPgSoWz2bSwPZYC9gkAE5mkAkSwzMWK0Gwd7K+Iqfvy2mGTFMAl7yImA4QBB71yz4+ssnS9JOA9IWDq2FUNJ4P7J9/1V9QxrHiWkEcwQQfFY7fzdwYug1+GY01KZzOEAVHNc2S0O++RrHSy5fRfVpHsOfTI/CXNNuBgpYwU1cWDsR6KYUbpXDcFv8AY2l/8uccqjQ732PvWk2f6YHCBXoTzdTdH9rvqm62g80dQa5B2iyOzvSZg6lnPNOeFRpH9wke9aTB7SpVWzTqNeP4XA/BCqDaJjXIiRySQERKARt1Nn4R7kEqyCxjnlPcqJL4zEyY0krRbnv+yVCwmKdSJ5NeLNd8vJW9WioFfCyqEzSY1RRUHNZbGbXqCvTpue8Uy0zkDc8gW7TgRw5JqrhKVTXF1x/yAkebHD4Jetv6NzSNTUxzBqQO8hVWP3tw1MkOqNnkJJ/tCon7tPP+jXoO/nyu/vHzVTjNzcXcuovf1bD/AHsJVOlf0Xs/8LjFelKiwQynUef5Wj3mVSYz0q1z/p0mN/MXOPuhU+I2S5hh7XNPJwLT5FMHZp5I9aQOTYrG77Y2prVLfyAN+UqmxGIq1DNR73fmc4q2Gy+iMbK6LUkDbD3MwBNcuA9lvvcf0K2NbEGm4BwuR5qTufu81lEPN3PueQF8o+fikb94OKdMs1DiPDL+i5ZrlI7oPhAzG0d6qlGofUkTFyZIF5FhqU3uDtNw2tSqPMmq9zXnn60Ef9svkoP7NJMlSdnYU06rHsEua9rgBxIcCB7l0xVHHOXJnd34SDnbbn9VT7R2xmtR10NTgOjefel4mu+s0D2GmOzaTbRxHwVdjctAS8gDvv8AoknkfkS2PEvZCqNINuTJ1JOpPGUzi9qBoN4HNZXaO9oc4hrrDlJHmAVAZvjSouzeodXdq31hFOm2BFqbcxdfmQpxxSY8s0Ymy2Zsd+KObM5nFjhq08HQRB5wqCr6U8dga78PiqdKsabi0kA03uGocC2WwRBu3iqTHelXHvMU3Mw7eVJgnxe8En3Ki2ptV+Jqeurvz1HABziGicgDWyGgDQBdkMfFHFkycnZ0ap6cHOb+6wga60GpUlg5yGgE+YWU2ht99eo6pVdme4zyAHBrQdAOCzwdH6/JKa8ak3V4xSIybZqsHvjVYz1eYOYRBY4WI5SLhW2xd7qQf2mOaOBzZotEEnUd/vWDbVTgqxxA96DxxYVkkjquDnEZnh+Vtg2CBJB7UH2ouBw4lZ6uG08QGtF2vzOzElpBeOOpcRp3LNbO25VoPDqToPKOyR1BWowu/wA1wJq0Wl/F7YbPeFyZPzN+FlkUlTNJs/GesouFhUyXLWuDc3AieH11VPtLd+jjaBqkBuIbmDnN+85ouHjibaqNhNrMqGoKNQ0s5JEsADAYlrXAmBPRO7ubvO+0l73hzGXcGl2aqHTYgXHPqufplDaBS+GDxG7726hQauyyOBXdNp4KlVjJTiBBMESe4qlxW6jTwXVF6DRxx+CISG0nNMtJaeYJB8wul4zc3kFSYrddw4J9C0ykwW9+NpeziKhHJ/bH90q9wPpYrttWpMqdWyx3lce4Kor7EcOCg1NnwhxTDbR0Kn6XMPAmjVB4jsH3ygubHBIIdcTc5HoRzExUoqeWJp9JToazPY3Cj1rTBJi0CwvqVTbRoZHkc7hbCu2/gqbeDB5qedurb97eKEloKZnMycpYt7fZcR3EqNnR5lLkylFq3eKtEOdnHJ4Dx5OBSmbWp/fw1B3czIf7SFU5kco9kkDii4a/Bu1pVGfkeCPJwKUNl4VxGSvlHKpT4/mafkqUFKlHtf03H+G3weGaGgU6lN0cA8D3OhVu8ez6jmXY4tBmQJAjjIWcD08zFuiMx8yl5RKcpVQx+yp0V/sHYQpHO4S7h/D3dUjCScukuGYdG81KG0srQdZcAOvVGUrKY8X36WNXHCkx73EAMaTJ4Lke1drVMTUL6rib2b91o4COJVzv1vCXvGHZYCHPvqfut+azdNkrpwQ1bOT9GTfFCkzWB4KS+QLDxP0VbWa5zoLj4WC6mcgxXqtGpEpluOB7MCLpuvRiQNbqIaZUpSoqlosabmp8OPCPNVTJ5HyT1MkcD5FFSBRMJPFO06o4Se5RW4oc/NLp4tiaxaJzKngn2Oi5163UHPN2lKp1uadMWi7wuKPDy+i0Wyd4KlP2Tbi12h8OBWKp4mFY4bGm3OOKLin6LbXh1bZe9Dao07QAlup7+5WjMUx3+fJcmweJOYOa7K4G0dfiCtps7GCrTDpuDlcBqHDpwXn54vFteHZhayafppnYcHSFFr7MB1ChMxTm8T3fqpVHax0P1upRzRZR42itxOwWngqfGbqjgFtKeKa79EZoA6QrqVk3E5q/dQzoguiHBIJ7BRZ5EDTSwEcKYSLidm06kZ2zGlzHiAbofZGwRlEERHQ8FKJA1TTqoWZjlu18EaFZ9M8Dbq03afL4FRc62G/WBzNbVEBzOy4c2k2PgfisTnXPIqvCQHJQcowelesS0EkZkrMowqJYesYezJQcmQ5HnQMSamNy0qjQ7K+oSwOcdGhsw3uHDmVFx214qUoByUhAExcjKJ8Piqvb9ZodTzEiTLYFswgQTPUcCqzH46armkydCJvpyVowuijy0iO6qX1nuP3nT8PorXCYQSCevmqag/tLSYOA3v0713wWjzsjt2Q8VR15deSqKpEgjnrz7lpcVTlt48efBVn2SH5na8G8usJyZArMAboBN5sSPFMse0DSe9WOKw02E8z0UEtHLuQaQbYr13Qe9Izg8Amn1b2RNemtGphVaLD0PdZRqlIAc+hHwKlVW2UVzUrChDADoYUn1toNxzUB9KEMx5pUx2W9IQ2SnMPU1UChiSGgG4T9I6xpzVEybRZU8QSZBiFa7P3hNJ8sMONiDdrhyI+eqznreSAqDXVaVSVMCtO0dT2XvLTqw09l+kH73Rp49xurNw438J/qC5B662srT7A31yQyuS4aNqXJbwh/EjqvNz/lr/KB24v0XqRt4TlPFOF5tyOvnyTNBwc0OBzBwlsXBF9eYRmD71w3JM7KTJzdqui496Crs/JyCp2yE60aw4m06Dqo9XaDRq6eQb+ioauIe49q94km2nBvFNtflaCTHC0z4BPLP/Cax/0tqu07w1txxdMd9lHqY57hZxiOAi/Tj0USpr2W63uTwHFKY8kTMkamYAjQDgpPJJlFBIYx4JpumDZ3Zvexu4668Fyb/wAgePaYJAuLg+9dYi5AzQ7iCCXG0SToFV7R3Yp1vaZmeBfSzeEkapsc1F7Qs434YOnvEz7wc3wke5TaO1GP9l4PjB8irfE7gUnHsOe0Xk9lwnoOUqhx24dZs5YfyEEOI6C66VLHL7RFxmiwbVTgqrK1Nn4ilPZqsjWxLR8QhS2xWbrlcOog+5Nwvx2DlXprBUSg9ZyjvIPvMI6i48lOobZpO++J5Gx96RwaGUkHvVSzYeRq1wPgbH5LP7L2K6rLiOw3UniYmAeI4lamrlqMLSbOESIPiBoYhM7b2pR9RTwuBJOaziWuGRo1mfvONyVTHpbEl6ZplcF5y6Ax5LRYGvIjmLd6g/sLK0gRI05HqotOq6mYcI7/AKrpxZYyI5MbRoqrSYkeITbHgHmRzUCntgx9UT9qdAZVWySTDxNYXAFzqVXl0CB5pytiy62g5BNFwH+f5xQ5IbixrIEcQlZeh56BLp0XGIa6/chzivoeLYiSmX0yCrKhsWs49lhtczEeatcNuLXcQHENBva7vJTlngvoyxSfwyjgOITNSlyv3LotLcBgaC9z3GdBZSm7t02hwY3uJjQcJ4rnn+uPwvH87+nMg0xcEQlYapC3W1N32kix7QiQ3jH4dfKVjcfsl1LtQYktnhI6qmLOpeiTwuIp97j/ADvSA7nqo7K8fRPSCJ/9j6rqIUSA9E48lHp1ClhyIKLjYe8lTDGB2mcWO0728iug7L29TxLJpntR2mn2hb4dVyfMl0MS6m4OY4tcLgjVcub88Z7WmXx5XDR2I028dfFBYSj6RHhoD6bXO4nMRPWIMI1w/wDFyHV3w/pvAwl3Bxs69gOBtxQbSiYiRqb+4IILnLAqH2SYgx1JJtr1Kc9VBggTy4Dv4EoII0YICxgCRxPujyRl4yzBLTqJgmOfmUEEQDTqR0LbcBNmjXj0RNoSJFnfeJNzfp0QQQCI9Q0zrkjS0uOkx+qrsbsKjU9unJFmgRfjJPBBBHk14Din6UmN3ApOaA1zmuOomQLnSe5UmL3Artk0i2o0TckNNjyKCCtDLK6snLHGimfh69I5btPIOERx4rU7ubt5aedxPrH3MR2Wzz5lGgn/AESajr6LjirLmpggQL9kWB4yOirsTscGZieUC/8Al/1QQXLCTTLNJkSpsFggBwANycswOXUSm6eypLiMtgLZbGeKCCtzl/SahEkUNhWbLozGLDSeqls2IMw9mw5X58OiCCk5yHUUTsPu4zKScvaItHLhPiVcYbZDARYaZtL35njbyhBBLybGUUTKWHaGEgACZsOZ4ctFJc2Da0tmfqjQQCMOoGBfThyM8D4Juo2TBAEgm2qCCASFVwByjQ9qRPXTuVVj9hNfma6Dm75BHI8eOoQQWTaZqswW3N3jR7YMsmDPtNPAHge8KnbVIQQXs4JOUE2eblSUnQ6103SwgguhERWaNUovQQWMJIQQQRMf/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95950" y="22225"/>
            <a:ext cx="2247900" cy="1676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001000" cy="4449763"/>
          </a:xfrm>
        </p:spPr>
        <p:txBody>
          <a:bodyPr/>
          <a:lstStyle/>
          <a:p>
            <a:pPr>
              <a:buNone/>
            </a:pPr>
            <a:r>
              <a:rPr lang="en-US" dirty="0" smtClean="0"/>
              <a:t> </a:t>
            </a:r>
            <a:r>
              <a:rPr lang="en-US" sz="2400" dirty="0" smtClean="0">
                <a:latin typeface="Teen" pitchFamily="2" charset="0"/>
              </a:rPr>
              <a:t>Degree: bachelor’s degree in </a:t>
            </a:r>
            <a:r>
              <a:rPr lang="en-US" sz="2400" b="1" dirty="0" smtClean="0">
                <a:latin typeface="Teen" pitchFamily="2" charset="0"/>
              </a:rPr>
              <a:t>fine arts.</a:t>
            </a:r>
          </a:p>
          <a:p>
            <a:pPr>
              <a:buNone/>
            </a:pPr>
            <a:r>
              <a:rPr lang="en-US" sz="2400" dirty="0" smtClean="0">
                <a:latin typeface="Teen" pitchFamily="2" charset="0"/>
              </a:rPr>
              <a:t>     Bachelor’s degree programs in art include courses in painting, drawing, and sculpture. </a:t>
            </a:r>
          </a:p>
          <a:p>
            <a:pPr>
              <a:buNone/>
            </a:pPr>
            <a:r>
              <a:rPr lang="en-US" sz="2400" dirty="0" smtClean="0">
                <a:latin typeface="Teen" pitchFamily="2" charset="0"/>
              </a:rPr>
              <a:t>I would like to go to either Michigan State or University of Alabama.  </a:t>
            </a:r>
          </a:p>
          <a:p>
            <a:r>
              <a:rPr lang="en-US" sz="2400" b="1" dirty="0" smtClean="0">
                <a:latin typeface="Teen" pitchFamily="2" charset="0"/>
              </a:rPr>
              <a:t>Draw and Design </a:t>
            </a:r>
          </a:p>
          <a:p>
            <a:endParaRPr lang="en-US" sz="2400" b="1" dirty="0">
              <a:latin typeface="Teen" pitchFamily="2" charset="0"/>
            </a:endParaRPr>
          </a:p>
        </p:txBody>
      </p:sp>
      <p:sp>
        <p:nvSpPr>
          <p:cNvPr id="4" name="Rectangle 3"/>
          <p:cNvSpPr/>
          <p:nvPr/>
        </p:nvSpPr>
        <p:spPr>
          <a:xfrm>
            <a:off x="0" y="0"/>
            <a:ext cx="81534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Training, Qualification, Advancement</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5" name="Picture 4" descr="5525_michigan_state_spartans-alternate-1987.png"/>
          <p:cNvPicPr>
            <a:picLocks noChangeAspect="1"/>
          </p:cNvPicPr>
          <p:nvPr/>
        </p:nvPicPr>
        <p:blipFill>
          <a:blip r:embed="rId2" cstate="print"/>
          <a:stretch>
            <a:fillRect/>
          </a:stretch>
        </p:blipFill>
        <p:spPr>
          <a:xfrm>
            <a:off x="6858000" y="838200"/>
            <a:ext cx="1295400" cy="1370977"/>
          </a:xfrm>
          <a:prstGeom prst="rect">
            <a:avLst/>
          </a:prstGeom>
        </p:spPr>
      </p:pic>
      <p:pic>
        <p:nvPicPr>
          <p:cNvPr id="6" name="Picture 5" descr="666666666666666.jpg"/>
          <p:cNvPicPr>
            <a:picLocks noChangeAspect="1"/>
          </p:cNvPicPr>
          <p:nvPr/>
        </p:nvPicPr>
        <p:blipFill>
          <a:blip r:embed="rId3" cstate="print"/>
          <a:stretch>
            <a:fillRect/>
          </a:stretch>
        </p:blipFill>
        <p:spPr>
          <a:xfrm>
            <a:off x="0" y="838201"/>
            <a:ext cx="1095737" cy="1219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dirty="0" smtClean="0">
                <a:solidFill>
                  <a:srgbClr val="FFFF00"/>
                </a:solidFill>
                <a:latin typeface="Wickenden Cafe NDP" pitchFamily="2" charset="0"/>
                <a:sym typeface="Wingdings"/>
              </a:rPr>
              <a:t></a:t>
            </a:r>
            <a:r>
              <a:rPr lang="en-US" sz="2800" dirty="0" smtClean="0">
                <a:latin typeface="Wickenden Cafe NDP" pitchFamily="2" charset="0"/>
                <a:sym typeface="Wingdings"/>
              </a:rPr>
              <a:t> </a:t>
            </a:r>
            <a:r>
              <a:rPr lang="en-US" sz="2800" dirty="0" smtClean="0">
                <a:latin typeface="Wickenden Cafe NDP" pitchFamily="2" charset="0"/>
              </a:rPr>
              <a:t>Employment rate </a:t>
            </a:r>
            <a:r>
              <a:rPr lang="en-US" dirty="0" smtClean="0">
                <a:latin typeface="Wickenden Cafe NDP" pitchFamily="2" charset="0"/>
              </a:rPr>
              <a:t>; </a:t>
            </a:r>
            <a:r>
              <a:rPr lang="en-US" sz="2800" dirty="0" smtClean="0">
                <a:latin typeface="Wickenden Cafe NDP" pitchFamily="2" charset="0"/>
              </a:rPr>
              <a:t>2012-22 - 11% </a:t>
            </a:r>
          </a:p>
          <a:p>
            <a:pPr>
              <a:buNone/>
            </a:pPr>
            <a:r>
              <a:rPr lang="en-US" sz="2800" dirty="0" smtClean="0">
                <a:latin typeface="Wickenden Cafe NDP" pitchFamily="2" charset="0"/>
              </a:rPr>
              <a:t>The employment is increasing/rising. </a:t>
            </a:r>
          </a:p>
          <a:p>
            <a:pPr>
              <a:buNone/>
            </a:pPr>
            <a:r>
              <a:rPr lang="en-US" sz="2800" dirty="0" smtClean="0">
                <a:solidFill>
                  <a:schemeClr val="accent4">
                    <a:lumMod val="75000"/>
                  </a:schemeClr>
                </a:solidFill>
                <a:latin typeface="Wickenden Cafe NDP" pitchFamily="2" charset="0"/>
                <a:sym typeface="Wingdings"/>
              </a:rPr>
              <a:t></a:t>
            </a:r>
            <a:r>
              <a:rPr lang="en-US" sz="2800" dirty="0" smtClean="0">
                <a:latin typeface="Wickenden Cafe NDP" pitchFamily="2" charset="0"/>
                <a:sym typeface="Wingdings"/>
              </a:rPr>
              <a:t> </a:t>
            </a:r>
            <a:r>
              <a:rPr lang="en-US" sz="2800" dirty="0" smtClean="0">
                <a:latin typeface="Wickenden Cafe NDP" pitchFamily="2" charset="0"/>
              </a:rPr>
              <a:t>I would most likely move to </a:t>
            </a:r>
            <a:r>
              <a:rPr lang="en-US" sz="2800" b="1" dirty="0" smtClean="0">
                <a:latin typeface="Wickenden Cafe NDP" pitchFamily="2" charset="0"/>
              </a:rPr>
              <a:t>Los Angeles, California </a:t>
            </a:r>
            <a:r>
              <a:rPr lang="en-US" sz="2800" dirty="0" smtClean="0">
                <a:latin typeface="Wickenden Cafe NDP" pitchFamily="2" charset="0"/>
              </a:rPr>
              <a:t>because that is where the business of Special Effects is big.</a:t>
            </a:r>
          </a:p>
          <a:p>
            <a:pPr>
              <a:buNone/>
            </a:pPr>
            <a:r>
              <a:rPr lang="en-US" sz="2800" dirty="0" smtClean="0">
                <a:solidFill>
                  <a:schemeClr val="accent2">
                    <a:lumMod val="40000"/>
                    <a:lumOff val="60000"/>
                  </a:schemeClr>
                </a:solidFill>
                <a:latin typeface="Wickenden Cafe NDP" pitchFamily="2" charset="0"/>
                <a:sym typeface="Wingdings"/>
              </a:rPr>
              <a:t></a:t>
            </a:r>
            <a:r>
              <a:rPr lang="en-US" sz="2800" dirty="0" smtClean="0">
                <a:latin typeface="Wickenden Cafe NDP" pitchFamily="2" charset="0"/>
                <a:sym typeface="Wingdings"/>
              </a:rPr>
              <a:t> </a:t>
            </a:r>
            <a:r>
              <a:rPr lang="en-US" sz="2800" dirty="0" smtClean="0">
                <a:latin typeface="Wickenden Cafe NDP" pitchFamily="2" charset="0"/>
              </a:rPr>
              <a:t>There isn’t really a specific place I would like to work. I would just like to become a special effects makeup artist and work in Special Effects.</a:t>
            </a:r>
          </a:p>
          <a:p>
            <a:pPr>
              <a:buNone/>
            </a:pPr>
            <a:endParaRPr lang="en-US" sz="2800" dirty="0" smtClean="0">
              <a:latin typeface="Teen" pitchFamily="2" charset="0"/>
            </a:endParaRPr>
          </a:p>
          <a:p>
            <a:pPr>
              <a:buNone/>
            </a:pPr>
            <a:endParaRPr lang="en-US" sz="2800" dirty="0">
              <a:latin typeface="Teen" pitchFamily="2" charset="0"/>
            </a:endParaRPr>
          </a:p>
        </p:txBody>
      </p:sp>
      <p:sp>
        <p:nvSpPr>
          <p:cNvPr id="4" name="Rectangle 3"/>
          <p:cNvSpPr/>
          <p:nvPr/>
        </p:nvSpPr>
        <p:spPr>
          <a:xfrm>
            <a:off x="0" y="0"/>
            <a:ext cx="685800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Job Outlook/Employment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81800" y="914400"/>
            <a:ext cx="2209800" cy="15910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lstStyle/>
          <a:p>
            <a:pPr>
              <a:buNone/>
            </a:pPr>
            <a:r>
              <a:rPr lang="en-US" dirty="0" smtClean="0">
                <a:solidFill>
                  <a:schemeClr val="accent2">
                    <a:lumMod val="40000"/>
                    <a:lumOff val="60000"/>
                  </a:schemeClr>
                </a:solidFill>
                <a:latin typeface="Wickenden Cafe NDP" pitchFamily="2" charset="0"/>
                <a:sym typeface="Webdings"/>
              </a:rPr>
              <a:t></a:t>
            </a:r>
            <a:r>
              <a:rPr lang="en-US" dirty="0" smtClean="0">
                <a:latin typeface="Wickenden Cafe NDP" pitchFamily="2" charset="0"/>
              </a:rPr>
              <a:t>Median Salary - $61,370 $29.50 per hour</a:t>
            </a:r>
          </a:p>
          <a:p>
            <a:pPr>
              <a:buNone/>
            </a:pPr>
            <a:r>
              <a:rPr lang="en-US" dirty="0" smtClean="0">
                <a:solidFill>
                  <a:srgbClr val="E40059">
                    <a:lumMod val="40000"/>
                    <a:lumOff val="60000"/>
                  </a:srgbClr>
                </a:solidFill>
                <a:latin typeface="Wickenden Cafe NDP" pitchFamily="2" charset="0"/>
                <a:sym typeface="Webdings"/>
              </a:rPr>
              <a:t>4 Bed room house +</a:t>
            </a:r>
          </a:p>
          <a:p>
            <a:pPr>
              <a:buNone/>
            </a:pPr>
            <a:r>
              <a:rPr lang="en-US" dirty="0" smtClean="0">
                <a:solidFill>
                  <a:srgbClr val="92D050"/>
                </a:solidFill>
                <a:latin typeface="Wickenden Cafe NDP" pitchFamily="2" charset="0"/>
                <a:sym typeface="Webdings"/>
              </a:rPr>
              <a:t></a:t>
            </a:r>
            <a:r>
              <a:rPr lang="en-US" dirty="0" smtClean="0">
                <a:latin typeface="Wickenden Cafe NDP" pitchFamily="2" charset="0"/>
                <a:sym typeface="Webdings"/>
              </a:rPr>
              <a:t>My own special effects makeup line </a:t>
            </a:r>
            <a:r>
              <a:rPr lang="en-US" b="1" dirty="0" smtClean="0">
                <a:latin typeface="Wickenden Cafe NDP" pitchFamily="2" charset="0"/>
                <a:sym typeface="Webdings"/>
              </a:rPr>
              <a:t>–</a:t>
            </a:r>
          </a:p>
          <a:p>
            <a:pPr>
              <a:buNone/>
            </a:pPr>
            <a:r>
              <a:rPr lang="en-US" dirty="0" smtClean="0">
                <a:solidFill>
                  <a:srgbClr val="006600"/>
                </a:solidFill>
                <a:latin typeface="Wickenden Cafe NDP" pitchFamily="2" charset="0"/>
                <a:sym typeface="Webdings"/>
              </a:rPr>
              <a:t></a:t>
            </a:r>
            <a:r>
              <a:rPr lang="en-US" dirty="0" smtClean="0">
                <a:latin typeface="Wickenden Cafe NDP" pitchFamily="2" charset="0"/>
                <a:sym typeface="Webdings"/>
              </a:rPr>
              <a:t>A nice car like a GMC/SUV nothing too fancy +</a:t>
            </a:r>
          </a:p>
          <a:p>
            <a:pPr>
              <a:buNone/>
            </a:pPr>
            <a:r>
              <a:rPr lang="en-US" dirty="0" smtClean="0">
                <a:solidFill>
                  <a:schemeClr val="accent6">
                    <a:lumMod val="50000"/>
                  </a:schemeClr>
                </a:solidFill>
                <a:latin typeface="Wickenden Cafe NDP" pitchFamily="2" charset="0"/>
                <a:sym typeface="Webdings"/>
              </a:rPr>
              <a:t></a:t>
            </a:r>
            <a:r>
              <a:rPr lang="en-US" dirty="0" smtClean="0">
                <a:latin typeface="Wickenden Cafe NDP" pitchFamily="2" charset="0"/>
                <a:sym typeface="Webdings"/>
              </a:rPr>
              <a:t>Nice Fancy Furniture and Flat screens </a:t>
            </a:r>
            <a:r>
              <a:rPr lang="en-US" sz="4400" b="1" dirty="0" smtClean="0">
                <a:latin typeface="Wickenden Cafe NDP" pitchFamily="2" charset="0"/>
                <a:sym typeface="Webdings"/>
              </a:rPr>
              <a:t>-</a:t>
            </a:r>
            <a:r>
              <a:rPr lang="en-US" b="1" dirty="0" smtClean="0">
                <a:latin typeface="Wickenden Cafe NDP" pitchFamily="2" charset="0"/>
                <a:sym typeface="Webdings"/>
              </a:rPr>
              <a:t> </a:t>
            </a:r>
          </a:p>
          <a:p>
            <a:pPr>
              <a:buNone/>
            </a:pPr>
            <a:endParaRPr lang="en-US" b="1" dirty="0" smtClean="0">
              <a:solidFill>
                <a:srgbClr val="006600"/>
              </a:solidFill>
              <a:latin typeface="Wickenden Cafe NDP" pitchFamily="2" charset="0"/>
            </a:endParaRPr>
          </a:p>
          <a:p>
            <a:pPr>
              <a:buNone/>
            </a:pPr>
            <a:endParaRPr lang="en-US" dirty="0" smtClean="0">
              <a:latin typeface="Wickenden Cafe NDP" pitchFamily="2" charset="0"/>
            </a:endParaRPr>
          </a:p>
        </p:txBody>
      </p:sp>
      <p:sp>
        <p:nvSpPr>
          <p:cNvPr id="4" name="Rectangle 3"/>
          <p:cNvSpPr/>
          <p:nvPr/>
        </p:nvSpPr>
        <p:spPr>
          <a:xfrm>
            <a:off x="0" y="0"/>
            <a:ext cx="3124200" cy="923330"/>
          </a:xfrm>
          <a:prstGeom prst="rect">
            <a:avLst/>
          </a:prstGeom>
        </p:spPr>
        <p:style>
          <a:lnRef idx="3">
            <a:schemeClr val="lt1"/>
          </a:lnRef>
          <a:fillRef idx="1">
            <a:schemeClr val="accent1"/>
          </a:fillRef>
          <a:effectRef idx="1">
            <a:schemeClr val="accent1"/>
          </a:effectRef>
          <a:fontRef idx="minor">
            <a:schemeClr val="lt1"/>
          </a:fontRef>
        </p:style>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Earnings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39000" y="4953000"/>
            <a:ext cx="1905000" cy="1905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66800" y="5257800"/>
            <a:ext cx="3756338" cy="1600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a:latin typeface="Teen" pitchFamily="2" charset="0"/>
              </a:rPr>
              <a:t>Use various photographic techniques and </a:t>
            </a:r>
            <a:r>
              <a:rPr lang="en-US" sz="2400" dirty="0" smtClean="0">
                <a:latin typeface="Teen" pitchFamily="2" charset="0"/>
              </a:rPr>
              <a:t>equipment, Capture </a:t>
            </a:r>
            <a:r>
              <a:rPr lang="en-US" sz="2400" dirty="0">
                <a:latin typeface="Teen" pitchFamily="2" charset="0"/>
              </a:rPr>
              <a:t>subjects in commercial-quality </a:t>
            </a:r>
            <a:r>
              <a:rPr lang="en-US" sz="2400" dirty="0" smtClean="0">
                <a:latin typeface="Teen" pitchFamily="2" charset="0"/>
              </a:rPr>
              <a:t>photographs,  </a:t>
            </a:r>
            <a:r>
              <a:rPr lang="en-US" sz="2400" u="sng" dirty="0" smtClean="0">
                <a:latin typeface="Teen" pitchFamily="2" charset="0"/>
              </a:rPr>
              <a:t>Enhance </a:t>
            </a:r>
            <a:r>
              <a:rPr lang="en-US" sz="2400" u="sng" dirty="0">
                <a:latin typeface="Teen" pitchFamily="2" charset="0"/>
              </a:rPr>
              <a:t>the subject’s appearance with natural or artificial </a:t>
            </a:r>
            <a:r>
              <a:rPr lang="en-US" sz="2400" u="sng" dirty="0" smtClean="0">
                <a:latin typeface="Teen" pitchFamily="2" charset="0"/>
              </a:rPr>
              <a:t>light.</a:t>
            </a:r>
          </a:p>
          <a:p>
            <a:pPr>
              <a:buNone/>
            </a:pPr>
            <a:r>
              <a:rPr lang="en-US" sz="2400" dirty="0">
                <a:latin typeface="Teen" pitchFamily="2" charset="0"/>
              </a:rPr>
              <a:t>Education: High school diploma or </a:t>
            </a:r>
            <a:r>
              <a:rPr lang="en-US" sz="2400" dirty="0" smtClean="0">
                <a:latin typeface="Teen" pitchFamily="2" charset="0"/>
              </a:rPr>
              <a:t>equivalent.</a:t>
            </a:r>
          </a:p>
          <a:p>
            <a:pPr>
              <a:buNone/>
            </a:pPr>
            <a:r>
              <a:rPr lang="en-US" sz="2400" dirty="0">
                <a:latin typeface="Teen" pitchFamily="2" charset="0"/>
              </a:rPr>
              <a:t>Job outlook- Employment of photographers is projected to grow 4 percent from 2012 to </a:t>
            </a:r>
            <a:r>
              <a:rPr lang="en-US" sz="2400" dirty="0" smtClean="0">
                <a:latin typeface="Teen" pitchFamily="2" charset="0"/>
              </a:rPr>
              <a:t>2022.</a:t>
            </a:r>
          </a:p>
          <a:p>
            <a:pPr>
              <a:buNone/>
            </a:pPr>
            <a:r>
              <a:rPr lang="en-US" sz="2400" dirty="0">
                <a:latin typeface="Teen" pitchFamily="2" charset="0"/>
              </a:rPr>
              <a:t>Earnings : $28,490 per </a:t>
            </a:r>
            <a:r>
              <a:rPr lang="en-US" sz="2400" dirty="0" smtClean="0">
                <a:latin typeface="Teen" pitchFamily="2" charset="0"/>
              </a:rPr>
              <a:t>year, $13.70 </a:t>
            </a:r>
            <a:r>
              <a:rPr lang="en-US" sz="2400" dirty="0">
                <a:latin typeface="Teen" pitchFamily="2" charset="0"/>
              </a:rPr>
              <a:t>per </a:t>
            </a:r>
            <a:r>
              <a:rPr lang="en-US" sz="2400" dirty="0" smtClean="0">
                <a:latin typeface="Teen" pitchFamily="2" charset="0"/>
              </a:rPr>
              <a:t>hour. </a:t>
            </a:r>
          </a:p>
        </p:txBody>
      </p:sp>
      <p:sp>
        <p:nvSpPr>
          <p:cNvPr id="4" name="Rectangle 3"/>
          <p:cNvSpPr/>
          <p:nvPr/>
        </p:nvSpPr>
        <p:spPr>
          <a:xfrm>
            <a:off x="-15834" y="0"/>
            <a:ext cx="5715000" cy="923330"/>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bodyPr>
          <a:lstStyle/>
          <a:p>
            <a:pPr algn="ctr"/>
            <a:r>
              <a:rPr lang="en-US" sz="5400" dirty="0" smtClean="0">
                <a:ln w="18415" cmpd="sng">
                  <a:solidFill>
                    <a:srgbClr val="FFFFFF"/>
                  </a:solidFill>
                  <a:prstDash val="solid"/>
                </a:ln>
                <a:solidFill>
                  <a:srgbClr val="7030A0"/>
                </a:solidFill>
                <a:effectLst>
                  <a:outerShdw blurRad="63500" dir="3600000" algn="tl" rotWithShape="0">
                    <a:srgbClr val="000000">
                      <a:alpha val="70000"/>
                    </a:srgbClr>
                  </a:outerShdw>
                </a:effectLst>
                <a:latin typeface="Blue Highway Linocut" pitchFamily="2" charset="0"/>
              </a:rPr>
              <a:t>Backup Career.</a:t>
            </a:r>
            <a:endParaRPr lang="en-US" sz="5400" dirty="0">
              <a:ln w="18415" cmpd="sng">
                <a:solidFill>
                  <a:srgbClr val="FFFFFF"/>
                </a:solidFill>
                <a:prstDash val="solid"/>
              </a:ln>
              <a:solidFill>
                <a:srgbClr val="7030A0"/>
              </a:solidFill>
              <a:effectLst>
                <a:outerShdw blurRad="63500" dir="3600000" algn="tl" rotWithShape="0">
                  <a:srgbClr val="000000">
                    <a:alpha val="70000"/>
                  </a:srgbClr>
                </a:outerShdw>
              </a:effectLst>
              <a:latin typeface="Blue Highway Linocut"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1400" y="4038600"/>
            <a:ext cx="1664326" cy="2590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153400" cy="3124201"/>
          </a:xfrm>
        </p:spPr>
        <p:txBody>
          <a:bodyPr>
            <a:normAutofit lnSpcReduction="10000"/>
          </a:bodyPr>
          <a:lstStyle/>
          <a:p>
            <a:pPr lvl="1">
              <a:buNone/>
            </a:pPr>
            <a:r>
              <a:rPr lang="en-US" sz="2000" dirty="0" smtClean="0">
                <a:latin typeface="Teen" pitchFamily="2" charset="0"/>
              </a:rPr>
              <a:t>After researching this career I still find myself being interested in this career field. I am so looking forward to learning how to make monsters on human faces </a:t>
            </a:r>
            <a:r>
              <a:rPr lang="en-US" sz="2000" dirty="0">
                <a:latin typeface="Teen" pitchFamily="2" charset="0"/>
              </a:rPr>
              <a:t>and </a:t>
            </a:r>
            <a:r>
              <a:rPr lang="en-US" sz="2000" dirty="0" smtClean="0">
                <a:latin typeface="Teen" pitchFamily="2" charset="0"/>
              </a:rPr>
              <a:t>use prosthetics to make zombie faces and other types of creatures. I honestly find how making these creatures and monsters so interesting. However, one thing I may not like about this career is that it is very hard to find certain jobs for what you specialize in. My overall learning experience Is that I would most definitely like to learn a lot more about this business and what I could do to be a professional at this type of artistry/career.</a:t>
            </a:r>
            <a:endParaRPr lang="en-US" sz="2000" dirty="0">
              <a:latin typeface="Teen" pitchFamily="2" charset="0"/>
            </a:endParaRPr>
          </a:p>
        </p:txBody>
      </p:sp>
      <p:sp>
        <p:nvSpPr>
          <p:cNvPr id="4" name="Rectangle 3"/>
          <p:cNvSpPr/>
          <p:nvPr/>
        </p:nvSpPr>
        <p:spPr>
          <a:xfrm>
            <a:off x="0" y="0"/>
            <a:ext cx="3581400"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rPr>
              <a:t>Conclusion </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ue Highway Linocut"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0265" y="4403474"/>
            <a:ext cx="1773735" cy="245452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195" y="4724400"/>
            <a:ext cx="2028712" cy="21145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647</Words>
  <Application>Microsoft Office PowerPoint</Application>
  <PresentationFormat>On-screen Show (4:3)</PresentationFormat>
  <Paragraphs>47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davidkrueger</dc:creator>
  <cp:lastModifiedBy>savannahhemphill</cp:lastModifiedBy>
  <cp:revision>111</cp:revision>
  <dcterms:created xsi:type="dcterms:W3CDTF">2013-01-22T18:04:31Z</dcterms:created>
  <dcterms:modified xsi:type="dcterms:W3CDTF">2014-02-13T17:26:35Z</dcterms:modified>
</cp:coreProperties>
</file>